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A9488-83C5-4582-94AD-78FB1E2459C7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32773-F792-4BEC-A5AB-386A9E8B9F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15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8A2-6D92-4C46-977E-7E38D4329EC0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7A06-746B-40F6-922F-B09ADBDD8B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8A2-6D92-4C46-977E-7E38D4329EC0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7A06-746B-40F6-922F-B09ADBDD8B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6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8A2-6D92-4C46-977E-7E38D4329EC0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7A06-746B-40F6-922F-B09ADBDD8B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98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8A2-6D92-4C46-977E-7E38D4329EC0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7A06-746B-40F6-922F-B09ADBDD8B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117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8A2-6D92-4C46-977E-7E38D4329EC0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7A06-746B-40F6-922F-B09ADBDD8B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080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8A2-6D92-4C46-977E-7E38D4329EC0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7A06-746B-40F6-922F-B09ADBDD8B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903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8A2-6D92-4C46-977E-7E38D4329EC0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7A06-746B-40F6-922F-B09ADBDD8B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38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8A2-6D92-4C46-977E-7E38D4329EC0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7A06-746B-40F6-922F-B09ADBDD8B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52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8A2-6D92-4C46-977E-7E38D4329EC0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7A06-746B-40F6-922F-B09ADBDD8B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23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8A2-6D92-4C46-977E-7E38D4329EC0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7A06-746B-40F6-922F-B09ADBDD8B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491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8A2-6D92-4C46-977E-7E38D4329EC0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7A06-746B-40F6-922F-B09ADBDD8B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19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F58A2-6D92-4C46-977E-7E38D4329EC0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27A06-746B-40F6-922F-B09ADBDD8B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42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bc.uns.edu.ar" TargetMode="External"/><Relationship Id="rId4" Type="http://schemas.openxmlformats.org/officeDocument/2006/relationships/hyperlink" Target="http://creativecommons.org/licenses/by-sa/4.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er-olPw21bo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di.la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adobe.com/es/solutions/ebook/digital-editions/download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sbHuxXLhYvl-NO1o3i5E0A" TargetMode="External"/><Relationship Id="rId13" Type="http://schemas.openxmlformats.org/officeDocument/2006/relationships/image" Target="../media/image3.png"/><Relationship Id="rId3" Type="http://schemas.openxmlformats.org/officeDocument/2006/relationships/image" Target="../media/image17.jpg"/><Relationship Id="rId7" Type="http://schemas.openxmlformats.org/officeDocument/2006/relationships/hyperlink" Target="https://www.facebook.com/BibliotecacentralUNS/" TargetMode="External"/><Relationship Id="rId12" Type="http://schemas.openxmlformats.org/officeDocument/2006/relationships/slide" Target="slide4.xml"/><Relationship Id="rId2" Type="http://schemas.openxmlformats.org/officeDocument/2006/relationships/hyperlink" Target="http://bc.uns.edu.ar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tagram.com/bibliotecacentraluns/" TargetMode="External"/><Relationship Id="rId11" Type="http://schemas.openxmlformats.org/officeDocument/2006/relationships/image" Target="../media/image22.jpg"/><Relationship Id="rId5" Type="http://schemas.openxmlformats.org/officeDocument/2006/relationships/image" Target="../media/image19.jp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Relationship Id="rId1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4" y="1268511"/>
            <a:ext cx="10066712" cy="48621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80655" y="290682"/>
            <a:ext cx="9144000" cy="403023"/>
          </a:xfrm>
        </p:spPr>
        <p:txBody>
          <a:bodyPr>
            <a:normAutofit/>
          </a:bodyPr>
          <a:lstStyle/>
          <a:p>
            <a:r>
              <a:rPr lang="es-ES" sz="2000" dirty="0" smtClean="0"/>
              <a:t>COMO ACCEDER A LA COLECCION BIDI</a:t>
            </a:r>
            <a:endParaRPr lang="es-ES" sz="2000" dirty="0"/>
          </a:p>
        </p:txBody>
      </p:sp>
      <p:pic>
        <p:nvPicPr>
          <p:cNvPr id="6" name="Picture 2" descr="C:\Users\vmf\Pictures\by-sa-125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436" y="6052893"/>
            <a:ext cx="796491" cy="27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2"/>
          <p:cNvSpPr>
            <a:spLocks noChangeArrowheads="1"/>
          </p:cNvSpPr>
          <p:nvPr/>
        </p:nvSpPr>
        <p:spPr bwMode="auto">
          <a:xfrm>
            <a:off x="3861405" y="6425739"/>
            <a:ext cx="41865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AR" altLang="es-AR" sz="1000" dirty="0"/>
              <a:t>Esta obra está bajo una </a:t>
            </a:r>
            <a:r>
              <a:rPr lang="es-AR" altLang="es-AR" sz="1000" dirty="0">
                <a:hlinkClick r:id="rId4"/>
              </a:rPr>
              <a:t>Licencia Creative Commons Atribución-CompartirIgual 4.0 Internacional</a:t>
            </a:r>
            <a:r>
              <a:rPr lang="es-AR" altLang="es-AR" sz="1000" dirty="0"/>
              <a:t>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58938" y="761108"/>
            <a:ext cx="541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Ingresá a: </a:t>
            </a:r>
            <a:r>
              <a:rPr lang="es-ES" dirty="0" smtClean="0">
                <a:hlinkClick r:id="rId5"/>
              </a:rPr>
              <a:t>bc.uns.edu.ar</a:t>
            </a:r>
            <a:r>
              <a:rPr lang="es-ES" dirty="0" smtClean="0"/>
              <a:t> y hacé clic en acceso a catálogo</a:t>
            </a:r>
            <a:endParaRPr lang="es-ES" dirty="0"/>
          </a:p>
        </p:txBody>
      </p:sp>
      <p:sp>
        <p:nvSpPr>
          <p:cNvPr id="10" name="Elipse 9"/>
          <p:cNvSpPr/>
          <p:nvPr/>
        </p:nvSpPr>
        <p:spPr>
          <a:xfrm>
            <a:off x="2352501" y="1268511"/>
            <a:ext cx="856211" cy="2374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4056612" y="4572000"/>
            <a:ext cx="1080654" cy="473825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derecha 13"/>
          <p:cNvSpPr/>
          <p:nvPr/>
        </p:nvSpPr>
        <p:spPr>
          <a:xfrm>
            <a:off x="3524596" y="4638502"/>
            <a:ext cx="532015" cy="30757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5" y="86779"/>
            <a:ext cx="780441" cy="76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0"/>
          <p:cNvGrpSpPr>
            <a:grpSpLocks noChangeAspect="1"/>
          </p:cNvGrpSpPr>
          <p:nvPr/>
        </p:nvGrpSpPr>
        <p:grpSpPr>
          <a:xfrm>
            <a:off x="11144034" y="104827"/>
            <a:ext cx="751479" cy="751479"/>
            <a:chOff x="0" y="0"/>
            <a:chExt cx="14840029" cy="14840029"/>
          </a:xfrm>
        </p:grpSpPr>
        <p:sp>
          <p:nvSpPr>
            <p:cNvPr id="17" name="Freeform 11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Freeform 12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2360A9"/>
            </a:solidFill>
          </p:spPr>
        </p:sp>
        <p:sp>
          <p:nvSpPr>
            <p:cNvPr id="19" name="Freeform 13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7"/>
              <a:stretch>
                <a:fillRect l="223" r="223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6255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080655" y="290682"/>
            <a:ext cx="9144000" cy="4030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smtClean="0"/>
              <a:t>COMO ACCEDER A LA COLECCION BIDI</a:t>
            </a:r>
            <a:endParaRPr lang="es-ES" sz="2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1" t="2109" b="16378"/>
          <a:stretch/>
        </p:blipFill>
        <p:spPr>
          <a:xfrm>
            <a:off x="479470" y="1407439"/>
            <a:ext cx="5032294" cy="395460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" name="CuadroTexto 9"/>
          <p:cNvSpPr txBox="1"/>
          <p:nvPr/>
        </p:nvSpPr>
        <p:spPr>
          <a:xfrm>
            <a:off x="858938" y="761108"/>
            <a:ext cx="7298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Clic en </a:t>
            </a:r>
            <a:r>
              <a:rPr lang="es-ES" dirty="0" smtClean="0">
                <a:solidFill>
                  <a:srgbClr val="0070C0"/>
                </a:solidFill>
              </a:rPr>
              <a:t>entrar</a:t>
            </a:r>
          </a:p>
          <a:p>
            <a:r>
              <a:rPr lang="es-ES" dirty="0" smtClean="0"/>
              <a:t>Si ya tenés la cuenta activa ingresa usuario y contraseña, si no es así, activala</a:t>
            </a:r>
            <a:endParaRPr lang="es-ES" dirty="0"/>
          </a:p>
        </p:txBody>
      </p:sp>
      <p:sp>
        <p:nvSpPr>
          <p:cNvPr id="11" name="Elipse 10"/>
          <p:cNvSpPr/>
          <p:nvPr/>
        </p:nvSpPr>
        <p:spPr>
          <a:xfrm>
            <a:off x="4754927" y="1727942"/>
            <a:ext cx="731520" cy="2622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77" y="3116528"/>
            <a:ext cx="3799218" cy="177798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77" y="1367846"/>
            <a:ext cx="3799218" cy="165726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Elipse 14"/>
          <p:cNvSpPr/>
          <p:nvPr/>
        </p:nvSpPr>
        <p:spPr>
          <a:xfrm>
            <a:off x="6664577" y="1470888"/>
            <a:ext cx="700499" cy="2570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Llamada rectangular redondeada 16"/>
          <p:cNvSpPr/>
          <p:nvPr/>
        </p:nvSpPr>
        <p:spPr>
          <a:xfrm>
            <a:off x="8335568" y="3207977"/>
            <a:ext cx="1650890" cy="507995"/>
          </a:xfrm>
          <a:prstGeom prst="wedgeRoundRectCallout">
            <a:avLst>
              <a:gd name="adj1" fmla="val -59204"/>
              <a:gd name="adj2" fmla="val -3109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hlinkClick r:id="rId5"/>
              </a:rPr>
              <a:t>V</a:t>
            </a:r>
            <a:r>
              <a:rPr lang="es-ES" sz="1600" dirty="0" smtClean="0">
                <a:solidFill>
                  <a:schemeClr val="tx1"/>
                </a:solidFill>
                <a:hlinkClick r:id="rId5"/>
              </a:rPr>
              <a:t>ideo</a:t>
            </a:r>
            <a:r>
              <a:rPr lang="es-ES" sz="1600" dirty="0" smtClean="0">
                <a:solidFill>
                  <a:schemeClr val="tx1"/>
                </a:solidFill>
              </a:rPr>
              <a:t> tutorial </a:t>
            </a:r>
          </a:p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de activación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8" name="Flecha derecha 17"/>
          <p:cNvSpPr/>
          <p:nvPr/>
        </p:nvSpPr>
        <p:spPr>
          <a:xfrm rot="20343334">
            <a:off x="5817009" y="1617436"/>
            <a:ext cx="498764" cy="608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 derecha 18"/>
          <p:cNvSpPr/>
          <p:nvPr/>
        </p:nvSpPr>
        <p:spPr>
          <a:xfrm rot="953080">
            <a:off x="5899118" y="3345289"/>
            <a:ext cx="436187" cy="720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6664576" y="3191260"/>
            <a:ext cx="1432019" cy="3362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 derecha 15"/>
          <p:cNvSpPr/>
          <p:nvPr/>
        </p:nvSpPr>
        <p:spPr>
          <a:xfrm rot="2218075">
            <a:off x="4319120" y="1488916"/>
            <a:ext cx="377788" cy="383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855" y="5126549"/>
            <a:ext cx="2267266" cy="71447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Llamada rectangular redondeada 2"/>
          <p:cNvSpPr/>
          <p:nvPr/>
        </p:nvSpPr>
        <p:spPr>
          <a:xfrm>
            <a:off x="9910618" y="5055721"/>
            <a:ext cx="914400" cy="612648"/>
          </a:xfrm>
          <a:prstGeom prst="wedgeRoundRectCallout">
            <a:avLst>
              <a:gd name="adj1" fmla="val -66288"/>
              <a:gd name="adj2" fmla="val 2028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Cuenta personal</a:t>
            </a:r>
            <a:endParaRPr lang="es-ES" sz="1400" dirty="0">
              <a:solidFill>
                <a:schemeClr val="tx1"/>
              </a:solidFill>
            </a:endParaRPr>
          </a:p>
        </p:txBody>
      </p:sp>
      <p:pic>
        <p:nvPicPr>
          <p:cNvPr id="21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5" y="86779"/>
            <a:ext cx="780441" cy="76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10"/>
          <p:cNvGrpSpPr>
            <a:grpSpLocks noChangeAspect="1"/>
          </p:cNvGrpSpPr>
          <p:nvPr/>
        </p:nvGrpSpPr>
        <p:grpSpPr>
          <a:xfrm>
            <a:off x="11144034" y="104827"/>
            <a:ext cx="751479" cy="751479"/>
            <a:chOff x="0" y="0"/>
            <a:chExt cx="14840029" cy="14840029"/>
          </a:xfrm>
        </p:grpSpPr>
        <p:sp>
          <p:nvSpPr>
            <p:cNvPr id="23" name="Freeform 11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Freeform 12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2360A9"/>
            </a:solidFill>
          </p:spPr>
        </p:sp>
        <p:sp>
          <p:nvSpPr>
            <p:cNvPr id="25" name="Freeform 13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8"/>
              <a:stretch>
                <a:fillRect l="223" r="223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0056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" t="517" r="60533"/>
          <a:stretch/>
        </p:blipFill>
        <p:spPr>
          <a:xfrm>
            <a:off x="698268" y="1093798"/>
            <a:ext cx="3100956" cy="51421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81" b="20595"/>
          <a:stretch/>
        </p:blipFill>
        <p:spPr>
          <a:xfrm>
            <a:off x="4791211" y="1282095"/>
            <a:ext cx="6519917" cy="4765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Flecha derecha 8"/>
          <p:cNvSpPr/>
          <p:nvPr/>
        </p:nvSpPr>
        <p:spPr>
          <a:xfrm>
            <a:off x="4008582" y="3380509"/>
            <a:ext cx="591127" cy="785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253018" y="5236874"/>
            <a:ext cx="1560946" cy="6189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1796356" y="5303519"/>
            <a:ext cx="1661739" cy="4821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1692613" y="582406"/>
            <a:ext cx="813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Ingresa a </a:t>
            </a:r>
            <a:r>
              <a:rPr lang="es-MX" sz="1600" dirty="0" smtClean="0">
                <a:solidFill>
                  <a:srgbClr val="0070C0"/>
                </a:solidFill>
              </a:rPr>
              <a:t>Colección Interuniversitaria Digital – </a:t>
            </a:r>
            <a:r>
              <a:rPr lang="es-MX" sz="1600" dirty="0" err="1" smtClean="0">
                <a:solidFill>
                  <a:srgbClr val="0070C0"/>
                </a:solidFill>
              </a:rPr>
              <a:t>Bidi</a:t>
            </a:r>
            <a:r>
              <a:rPr lang="es-MX" sz="1600" dirty="0" smtClean="0"/>
              <a:t>,</a:t>
            </a:r>
            <a:r>
              <a:rPr lang="es-MX" sz="1600" dirty="0" smtClean="0">
                <a:solidFill>
                  <a:srgbClr val="0070C0"/>
                </a:solidFill>
              </a:rPr>
              <a:t> </a:t>
            </a:r>
            <a:r>
              <a:rPr lang="es-MX" sz="1600" dirty="0" err="1" smtClean="0"/>
              <a:t>realizá</a:t>
            </a:r>
            <a:r>
              <a:rPr lang="es-MX" sz="1600" dirty="0" smtClean="0"/>
              <a:t> búsquedas con palabras claves.</a:t>
            </a:r>
          </a:p>
          <a:p>
            <a:r>
              <a:rPr lang="es-MX" sz="1600" dirty="0" smtClean="0"/>
              <a:t>Una vez que encontrás el material hace clic en leer texto completo</a:t>
            </a:r>
            <a:endParaRPr lang="es-AR" sz="1600" dirty="0"/>
          </a:p>
        </p:txBody>
      </p:sp>
      <p:sp>
        <p:nvSpPr>
          <p:cNvPr id="14" name="Elipse 13"/>
          <p:cNvSpPr/>
          <p:nvPr/>
        </p:nvSpPr>
        <p:spPr>
          <a:xfrm>
            <a:off x="4897312" y="1770435"/>
            <a:ext cx="4081318" cy="7976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Flecha derecha 2"/>
          <p:cNvSpPr/>
          <p:nvPr/>
        </p:nvSpPr>
        <p:spPr>
          <a:xfrm rot="9837087">
            <a:off x="7854598" y="5214774"/>
            <a:ext cx="542183" cy="370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derecha 12"/>
          <p:cNvSpPr/>
          <p:nvPr/>
        </p:nvSpPr>
        <p:spPr>
          <a:xfrm rot="2376779">
            <a:off x="1228739" y="5051668"/>
            <a:ext cx="542183" cy="370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5" y="86779"/>
            <a:ext cx="780441" cy="76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0"/>
          <p:cNvGrpSpPr>
            <a:grpSpLocks noChangeAspect="1"/>
          </p:cNvGrpSpPr>
          <p:nvPr/>
        </p:nvGrpSpPr>
        <p:grpSpPr>
          <a:xfrm>
            <a:off x="11144034" y="104827"/>
            <a:ext cx="751479" cy="751479"/>
            <a:chOff x="0" y="0"/>
            <a:chExt cx="14840029" cy="14840029"/>
          </a:xfrm>
        </p:grpSpPr>
        <p:sp>
          <p:nvSpPr>
            <p:cNvPr id="17" name="Freeform 11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Freeform 12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2360A9"/>
            </a:solidFill>
          </p:spPr>
        </p:sp>
        <p:sp>
          <p:nvSpPr>
            <p:cNvPr id="19" name="Freeform 13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5"/>
              <a:stretch>
                <a:fillRect l="223" r="223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5462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s-ES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86" y="2246072"/>
            <a:ext cx="5534797" cy="409632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236124" y="975535"/>
            <a:ext cx="837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enlace te llevará a la página de BiDi: </a:t>
            </a:r>
            <a:r>
              <a:rPr lang="es-ES" dirty="0" smtClean="0">
                <a:hlinkClick r:id="rId3"/>
              </a:rPr>
              <a:t>https://www.bidi.la</a:t>
            </a:r>
            <a:endParaRPr lang="es-ES" dirty="0" smtClean="0"/>
          </a:p>
          <a:p>
            <a:r>
              <a:rPr lang="es-ES" dirty="0" smtClean="0"/>
              <a:t>Aquí deberás actualizar tu correo electrónico (se realiza una sola vez) y luego ACEPTAR</a:t>
            </a:r>
            <a:endParaRPr lang="es-ES" dirty="0"/>
          </a:p>
        </p:txBody>
      </p:sp>
      <p:sp>
        <p:nvSpPr>
          <p:cNvPr id="8" name="Flecha abajo 7"/>
          <p:cNvSpPr/>
          <p:nvPr/>
        </p:nvSpPr>
        <p:spPr>
          <a:xfrm>
            <a:off x="5014532" y="1621866"/>
            <a:ext cx="991912" cy="419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3076823" y="4294233"/>
            <a:ext cx="5053023" cy="7976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5" y="86779"/>
            <a:ext cx="780441" cy="76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1144034" y="104827"/>
            <a:ext cx="751479" cy="751479"/>
            <a:chOff x="0" y="0"/>
            <a:chExt cx="14840029" cy="14840029"/>
          </a:xfrm>
        </p:grpSpPr>
        <p:sp>
          <p:nvSpPr>
            <p:cNvPr id="12" name="Freeform 11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2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2360A9"/>
            </a:solidFill>
          </p:spPr>
        </p:sp>
        <p:sp>
          <p:nvSpPr>
            <p:cNvPr id="14" name="Freeform 13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5"/>
              <a:stretch>
                <a:fillRect l="223" r="223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2752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m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58524"/>
            <a:ext cx="8333373" cy="490287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CuadroTexto 6"/>
          <p:cNvSpPr txBox="1"/>
          <p:nvPr/>
        </p:nvSpPr>
        <p:spPr>
          <a:xfrm>
            <a:off x="2633353" y="412193"/>
            <a:ext cx="6703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visualizan los datos del libro, en  la opción</a:t>
            </a:r>
            <a:r>
              <a:rPr lang="es-ES" b="1" dirty="0" smtClean="0"/>
              <a:t> leer </a:t>
            </a:r>
            <a:r>
              <a:rPr lang="es-ES" dirty="0" smtClean="0"/>
              <a:t>verás el texto completo desde la web</a:t>
            </a:r>
            <a:endParaRPr lang="es-ES" dirty="0"/>
          </a:p>
        </p:txBody>
      </p:sp>
      <p:sp>
        <p:nvSpPr>
          <p:cNvPr id="8" name="Elipse 7"/>
          <p:cNvSpPr/>
          <p:nvPr/>
        </p:nvSpPr>
        <p:spPr>
          <a:xfrm>
            <a:off x="1733006" y="5477691"/>
            <a:ext cx="1011183" cy="5747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noFill/>
            </a:endParaRPr>
          </a:p>
        </p:txBody>
      </p:sp>
      <p:sp>
        <p:nvSpPr>
          <p:cNvPr id="9" name="Abrir llave 8"/>
          <p:cNvSpPr/>
          <p:nvPr/>
        </p:nvSpPr>
        <p:spPr>
          <a:xfrm>
            <a:off x="1413984" y="1558833"/>
            <a:ext cx="87086" cy="29783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Llamada rectangular redondeada 12"/>
          <p:cNvSpPr/>
          <p:nvPr/>
        </p:nvSpPr>
        <p:spPr>
          <a:xfrm>
            <a:off x="395097" y="912640"/>
            <a:ext cx="1037617" cy="690663"/>
          </a:xfrm>
          <a:prstGeom prst="wedgeRoundRectCallout">
            <a:avLst>
              <a:gd name="adj1" fmla="val 67292"/>
              <a:gd name="adj2" fmla="val 2447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Menú desplegable</a:t>
            </a:r>
            <a:endParaRPr lang="es-AR" sz="1200" dirty="0">
              <a:solidFill>
                <a:schemeClr val="tx1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461568" y="2814536"/>
            <a:ext cx="904673" cy="4669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Opciones</a:t>
            </a:r>
            <a:endParaRPr lang="es-AR" sz="1200" dirty="0">
              <a:solidFill>
                <a:schemeClr val="tx1"/>
              </a:solidFill>
            </a:endParaRPr>
          </a:p>
        </p:txBody>
      </p:sp>
      <p:sp>
        <p:nvSpPr>
          <p:cNvPr id="15" name="Flecha abajo 14"/>
          <p:cNvSpPr/>
          <p:nvPr/>
        </p:nvSpPr>
        <p:spPr>
          <a:xfrm rot="4434512">
            <a:off x="2930740" y="5357312"/>
            <a:ext cx="379379" cy="4837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6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5" y="86779"/>
            <a:ext cx="780441" cy="76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0"/>
          <p:cNvGrpSpPr>
            <a:grpSpLocks noChangeAspect="1"/>
          </p:cNvGrpSpPr>
          <p:nvPr/>
        </p:nvGrpSpPr>
        <p:grpSpPr>
          <a:xfrm>
            <a:off x="11144034" y="104827"/>
            <a:ext cx="751479" cy="751479"/>
            <a:chOff x="0" y="0"/>
            <a:chExt cx="14840029" cy="14840029"/>
          </a:xfrm>
        </p:grpSpPr>
        <p:sp>
          <p:nvSpPr>
            <p:cNvPr id="18" name="Freeform 11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2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2360A9"/>
            </a:solidFill>
          </p:spPr>
        </p:sp>
        <p:sp>
          <p:nvSpPr>
            <p:cNvPr id="20" name="Freeform 13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4"/>
              <a:stretch>
                <a:fillRect l="223" r="223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6888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06230"/>
            <a:ext cx="9828742" cy="485410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CuadroTexto 6"/>
          <p:cNvSpPr txBox="1"/>
          <p:nvPr/>
        </p:nvSpPr>
        <p:spPr>
          <a:xfrm flipH="1">
            <a:off x="3696511" y="733209"/>
            <a:ext cx="364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Visualización del Texto completo</a:t>
            </a:r>
            <a:endParaRPr lang="es-AR" dirty="0"/>
          </a:p>
        </p:txBody>
      </p:sp>
      <p:sp>
        <p:nvSpPr>
          <p:cNvPr id="2" name="Flecha derecha 1"/>
          <p:cNvSpPr/>
          <p:nvPr/>
        </p:nvSpPr>
        <p:spPr>
          <a:xfrm rot="2274127">
            <a:off x="5050439" y="3175460"/>
            <a:ext cx="806334" cy="105571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5" y="86779"/>
            <a:ext cx="780441" cy="76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0"/>
          <p:cNvGrpSpPr>
            <a:grpSpLocks noChangeAspect="1"/>
          </p:cNvGrpSpPr>
          <p:nvPr/>
        </p:nvGrpSpPr>
        <p:grpSpPr>
          <a:xfrm>
            <a:off x="11144034" y="104827"/>
            <a:ext cx="751479" cy="751479"/>
            <a:chOff x="0" y="0"/>
            <a:chExt cx="14840029" cy="14840029"/>
          </a:xfrm>
        </p:grpSpPr>
        <p:sp>
          <p:nvSpPr>
            <p:cNvPr id="10" name="Freeform 11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2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2360A9"/>
            </a:solidFill>
          </p:spPr>
        </p:sp>
        <p:sp>
          <p:nvSpPr>
            <p:cNvPr id="12" name="Freeform 13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4"/>
              <a:stretch>
                <a:fillRect l="223" r="223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4373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 flipH="1">
            <a:off x="1122218" y="707122"/>
            <a:ext cx="9110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Otros formatos de lectura:</a:t>
            </a:r>
          </a:p>
          <a:p>
            <a:pPr marL="285750" indent="-285750">
              <a:buFontTx/>
              <a:buChar char="-"/>
            </a:pPr>
            <a:r>
              <a:rPr lang="es-AR" dirty="0" smtClean="0"/>
              <a:t>En la opción descargar: se requiere </a:t>
            </a:r>
            <a:r>
              <a:rPr lang="es-AR" dirty="0" smtClean="0">
                <a:hlinkClick r:id="rId2"/>
              </a:rPr>
              <a:t>Adobe Digital Edition</a:t>
            </a:r>
            <a:endParaRPr lang="es-AR" dirty="0" smtClean="0"/>
          </a:p>
          <a:p>
            <a:pPr marL="285750" indent="-285750">
              <a:buFontTx/>
              <a:buChar char="-"/>
            </a:pPr>
            <a:r>
              <a:rPr lang="es-AR" dirty="0" smtClean="0"/>
              <a:t>Una vez instalado el software, en descargar se baja un link de acceso al material bibliográfico</a:t>
            </a:r>
          </a:p>
          <a:p>
            <a:pPr marL="285750" indent="-285750">
              <a:buFontTx/>
              <a:buChar char="-"/>
            </a:pPr>
            <a:endParaRPr lang="es-AR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3631" r="3394"/>
          <a:stretch/>
        </p:blipFill>
        <p:spPr>
          <a:xfrm>
            <a:off x="2327564" y="1729047"/>
            <a:ext cx="5760720" cy="389265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Elipse 7"/>
          <p:cNvSpPr/>
          <p:nvPr/>
        </p:nvSpPr>
        <p:spPr>
          <a:xfrm>
            <a:off x="3183775" y="5118927"/>
            <a:ext cx="1404851" cy="4618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derecha 8"/>
          <p:cNvSpPr/>
          <p:nvPr/>
        </p:nvSpPr>
        <p:spPr>
          <a:xfrm rot="8644299">
            <a:off x="4601095" y="4768083"/>
            <a:ext cx="590203" cy="619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5" y="86779"/>
            <a:ext cx="780441" cy="76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1144034" y="104827"/>
            <a:ext cx="751479" cy="751479"/>
            <a:chOff x="0" y="0"/>
            <a:chExt cx="14840029" cy="14840029"/>
          </a:xfrm>
        </p:grpSpPr>
        <p:sp>
          <p:nvSpPr>
            <p:cNvPr id="12" name="Freeform 11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2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2360A9"/>
            </a:solidFill>
          </p:spPr>
        </p:sp>
        <p:sp>
          <p:nvSpPr>
            <p:cNvPr id="14" name="Freeform 13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5"/>
              <a:stretch>
                <a:fillRect l="223" r="223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8294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37953" y="647641"/>
            <a:ext cx="8563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Otros datos de interés:</a:t>
            </a:r>
          </a:p>
          <a:p>
            <a:r>
              <a:rPr lang="es-ES" dirty="0"/>
              <a:t>- </a:t>
            </a:r>
            <a:r>
              <a:rPr lang="es-ES" dirty="0" smtClean="0"/>
              <a:t>Préstamos </a:t>
            </a:r>
            <a:r>
              <a:rPr lang="es-ES" dirty="0"/>
              <a:t>por 7 </a:t>
            </a:r>
            <a:r>
              <a:rPr lang="es-ES" dirty="0" smtClean="0"/>
              <a:t>días (podés devolverlos antes)</a:t>
            </a:r>
            <a:endParaRPr lang="es-ES" dirty="0"/>
          </a:p>
          <a:p>
            <a:r>
              <a:rPr lang="es-ES" dirty="0"/>
              <a:t>- Copias de ejemplares, </a:t>
            </a:r>
            <a:r>
              <a:rPr lang="es-ES" dirty="0" smtClean="0"/>
              <a:t>varían según </a:t>
            </a:r>
            <a:r>
              <a:rPr lang="es-ES" dirty="0"/>
              <a:t>editorial: de 3 a 1000 copias</a:t>
            </a:r>
          </a:p>
          <a:p>
            <a:r>
              <a:rPr lang="es-ES" dirty="0" smtClean="0"/>
              <a:t>- Podés pedir prestados </a:t>
            </a:r>
            <a:r>
              <a:rPr lang="es-ES" dirty="0"/>
              <a:t>simultaneamente tres libros, al </a:t>
            </a:r>
            <a:r>
              <a:rPr lang="es-ES" dirty="0" smtClean="0"/>
              <a:t>cuarto, cupo alcanzado</a:t>
            </a:r>
          </a:p>
          <a:p>
            <a:r>
              <a:rPr lang="es-ES" dirty="0" smtClean="0"/>
              <a:t>- Todo esto se consulta en: </a:t>
            </a:r>
            <a:r>
              <a:rPr lang="es-ES" dirty="0" smtClean="0">
                <a:solidFill>
                  <a:srgbClr val="0070C0"/>
                </a:solidFill>
              </a:rPr>
              <a:t>mis libros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70" b="10537"/>
          <a:stretch/>
        </p:blipFill>
        <p:spPr>
          <a:xfrm>
            <a:off x="689515" y="2064297"/>
            <a:ext cx="2081836" cy="390329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01"/>
          <a:stretch/>
        </p:blipFill>
        <p:spPr>
          <a:xfrm>
            <a:off x="3494696" y="2093708"/>
            <a:ext cx="7404675" cy="378195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Elipse 8"/>
          <p:cNvSpPr/>
          <p:nvPr/>
        </p:nvSpPr>
        <p:spPr>
          <a:xfrm>
            <a:off x="790402" y="2806839"/>
            <a:ext cx="881149" cy="4994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>
            <a:off x="2859578" y="4015946"/>
            <a:ext cx="556953" cy="763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9910618" y="4174836"/>
            <a:ext cx="868218" cy="3971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5" y="86779"/>
            <a:ext cx="780441" cy="76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0"/>
          <p:cNvGrpSpPr>
            <a:grpSpLocks noChangeAspect="1"/>
          </p:cNvGrpSpPr>
          <p:nvPr/>
        </p:nvGrpSpPr>
        <p:grpSpPr>
          <a:xfrm>
            <a:off x="11144034" y="104827"/>
            <a:ext cx="751479" cy="751479"/>
            <a:chOff x="0" y="0"/>
            <a:chExt cx="14840029" cy="14840029"/>
          </a:xfrm>
        </p:grpSpPr>
        <p:sp>
          <p:nvSpPr>
            <p:cNvPr id="14" name="Freeform 11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2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2360A9"/>
            </a:solidFill>
          </p:spPr>
        </p:sp>
        <p:sp>
          <p:nvSpPr>
            <p:cNvPr id="16" name="Freeform 13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5"/>
              <a:stretch>
                <a:fillRect l="223" r="223"/>
              </a:stretch>
            </a:blipFill>
          </p:spPr>
        </p:sp>
      </p:grpSp>
      <p:pic>
        <p:nvPicPr>
          <p:cNvPr id="17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5" y="239179"/>
            <a:ext cx="780441" cy="76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0"/>
          <p:cNvGrpSpPr>
            <a:grpSpLocks noChangeAspect="1"/>
          </p:cNvGrpSpPr>
          <p:nvPr/>
        </p:nvGrpSpPr>
        <p:grpSpPr>
          <a:xfrm>
            <a:off x="11296434" y="257227"/>
            <a:ext cx="751479" cy="751479"/>
            <a:chOff x="0" y="0"/>
            <a:chExt cx="14840029" cy="14840029"/>
          </a:xfrm>
        </p:grpSpPr>
        <p:sp>
          <p:nvSpPr>
            <p:cNvPr id="19" name="Freeform 11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12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2360A9"/>
            </a:solidFill>
          </p:spPr>
        </p:sp>
        <p:sp>
          <p:nvSpPr>
            <p:cNvPr id="21" name="Freeform 13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5"/>
              <a:stretch>
                <a:fillRect l="223" r="223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40298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97;p25"/>
          <p:cNvSpPr txBox="1">
            <a:spLocks/>
          </p:cNvSpPr>
          <p:nvPr/>
        </p:nvSpPr>
        <p:spPr>
          <a:xfrm>
            <a:off x="1021200" y="1835766"/>
            <a:ext cx="2972400" cy="7335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unito"/>
              <a:buNone/>
              <a:defRPr sz="3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unito"/>
              <a:buNone/>
              <a:defRPr sz="3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unito"/>
              <a:buNone/>
              <a:defRPr sz="3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unito"/>
              <a:buNone/>
              <a:defRPr sz="3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unito"/>
              <a:buNone/>
              <a:defRPr sz="3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unito"/>
              <a:buNone/>
              <a:defRPr sz="3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unito"/>
              <a:buNone/>
              <a:defRPr sz="3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unito"/>
              <a:buNone/>
              <a:defRPr sz="3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unito"/>
              <a:buNone/>
              <a:defRPr sz="3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7B51"/>
              </a:buClr>
              <a:buSzPts val="3200"/>
              <a:buFont typeface="Nunito"/>
              <a:buNone/>
              <a:tabLst/>
              <a:defRPr/>
            </a:pPr>
            <a:r>
              <a:rPr kumimoji="0" lang="es-ES" sz="3355" b="1" i="0" u="sng" strike="noStrike" kern="0" cap="none" spc="0" normalizeH="0" baseline="0" noProof="0" dirty="0" smtClean="0">
                <a:ln>
                  <a:noFill/>
                </a:ln>
                <a:solidFill>
                  <a:srgbClr val="3D4594"/>
                </a:solidFill>
                <a:effectLst/>
                <a:uLnTx/>
                <a:uFillTx/>
                <a:latin typeface="Nunito"/>
                <a:sym typeface="Nunito"/>
                <a:hlinkClick r:id="rId2"/>
              </a:rPr>
              <a:t>bc.uns.edu.ar</a:t>
            </a:r>
            <a:endParaRPr kumimoji="0" lang="es-ES" sz="3355" b="1" i="0" u="none" strike="noStrike" kern="0" cap="none" spc="0" normalizeH="0" baseline="0" noProof="0" dirty="0">
              <a:ln>
                <a:noFill/>
              </a:ln>
              <a:solidFill>
                <a:srgbClr val="AF7B51"/>
              </a:solidFill>
              <a:effectLst/>
              <a:uLnTx/>
              <a:uFillTx/>
              <a:latin typeface="Nunito"/>
              <a:sym typeface="Nunito"/>
            </a:endParaRPr>
          </a:p>
        </p:txBody>
      </p:sp>
      <p:pic>
        <p:nvPicPr>
          <p:cNvPr id="15" name="Google Shape;302;p25" descr="https://lh5.googleusercontent.com/UtVKBM8Wdujmzyl2N71bm9VVfgDUttHFekHXaUD7N570tCtAJOE-cxpJedSIDhj8nmaNWlfWqVQVxLpuH1fO9rXkAFB9DKlxi0HYJMkT4vbgqbjxXA8wXaatxggRbNDIFpzvHpPX3dk"/>
          <p:cNvPicPr preferRelativeResize="0"/>
          <p:nvPr/>
        </p:nvPicPr>
        <p:blipFill rotWithShape="1">
          <a:blip r:embed="rId3">
            <a:alphaModFix/>
          </a:blip>
          <a:srcRect l="10278" t="5558" r="4418" b="6079"/>
          <a:stretch/>
        </p:blipFill>
        <p:spPr>
          <a:xfrm>
            <a:off x="1354099" y="3285966"/>
            <a:ext cx="40680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03;p25" descr="https://lh3.googleusercontent.com/Oef_iHP85V67g3f9ktCrA6E9hi122llSg8p__sD47NJBt0ZZz-WAPYf0z2iELrPjI60Mfkv_sOmVMnW5V4sr9B1dG1n3LaWEqSpYoNiPKP5MgK098520dEyuhLkNjfebVd1CvsJmGW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9557" y="3970298"/>
            <a:ext cx="406800" cy="38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304;p25" descr="https://lh6.googleusercontent.com/5pfIHZyyEQWXgjU8ibXk6QCViC8rotYhlB4gtNlyksGLhdHY5hpPUuBfOtdeiqW6Mk195yEy3kYrPPaZ76j0ww_5AddFvwAEcL4Y_r7243QAXXy_Qj3i9g0UL5qZkNRrvdC3xkSGYLk"/>
          <p:cNvPicPr preferRelativeResize="0"/>
          <p:nvPr/>
        </p:nvPicPr>
        <p:blipFill rotWithShape="1">
          <a:blip r:embed="rId5">
            <a:alphaModFix/>
          </a:blip>
          <a:srcRect l="9858" t="13164" r="9665" b="9123"/>
          <a:stretch/>
        </p:blipFill>
        <p:spPr>
          <a:xfrm>
            <a:off x="1389557" y="4673902"/>
            <a:ext cx="406800" cy="31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301;p25"/>
          <p:cNvSpPr txBox="1"/>
          <p:nvPr/>
        </p:nvSpPr>
        <p:spPr>
          <a:xfrm>
            <a:off x="1796357" y="3285966"/>
            <a:ext cx="2681052" cy="2414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s" dirty="0">
                <a:latin typeface="Lato"/>
                <a:ea typeface="Lato"/>
                <a:cs typeface="Lato"/>
                <a:sym typeface="Lato"/>
              </a:rPr>
              <a:t>Instagram </a:t>
            </a:r>
            <a:r>
              <a:rPr lang="es" u="sng" dirty="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/bibliotecacentraluns</a:t>
            </a:r>
            <a:endParaRPr dirty="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marL="1270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s" dirty="0">
                <a:latin typeface="Lato"/>
                <a:ea typeface="Lato"/>
                <a:cs typeface="Lato"/>
                <a:sym typeface="Lato"/>
              </a:rPr>
              <a:t>Facebook </a:t>
            </a:r>
            <a:r>
              <a:rPr lang="es" u="sng" dirty="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/BibliotecacentralUNS</a:t>
            </a:r>
            <a:endParaRPr dirty="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marL="1270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s" dirty="0" smtClean="0">
                <a:latin typeface="Lato"/>
                <a:ea typeface="Lato"/>
                <a:cs typeface="Lato"/>
                <a:sym typeface="Lato"/>
              </a:rPr>
              <a:t>Youtube</a:t>
            </a:r>
          </a:p>
          <a:p>
            <a:pPr marL="1270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s" u="sng" dirty="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/</a:t>
            </a:r>
            <a:r>
              <a:rPr lang="es" u="sng" dirty="0" smtClean="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Biblioteca </a:t>
            </a:r>
            <a:r>
              <a:rPr lang="es" u="sng" dirty="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Central UNS</a:t>
            </a:r>
            <a:endParaRPr dirty="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" name="Google Shape;300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542015">
            <a:off x="3780877" y="2411211"/>
            <a:ext cx="733500" cy="7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96;p25"/>
          <p:cNvPicPr preferRelativeResize="0"/>
          <p:nvPr/>
        </p:nvPicPr>
        <p:blipFill rotWithShape="1">
          <a:blip r:embed="rId10">
            <a:alphaModFix/>
          </a:blip>
          <a:srcRect l="82494" t="72292" r="1301" b="4136"/>
          <a:stretch/>
        </p:blipFill>
        <p:spPr>
          <a:xfrm>
            <a:off x="5566180" y="2043854"/>
            <a:ext cx="1592002" cy="927796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sp>
        <p:nvSpPr>
          <p:cNvPr id="21" name="Google Shape;306;p25"/>
          <p:cNvSpPr/>
          <p:nvPr/>
        </p:nvSpPr>
        <p:spPr>
          <a:xfrm>
            <a:off x="8767985" y="2043854"/>
            <a:ext cx="1826123" cy="628645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Comfortaa"/>
                <a:ea typeface="Comfortaa"/>
                <a:cs typeface="Comfortaa"/>
                <a:sym typeface="Comfortaa"/>
              </a:rPr>
              <a:t>Biblioteca Central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" name="Google Shape;292;p25"/>
          <p:cNvSpPr txBox="1">
            <a:spLocks/>
          </p:cNvSpPr>
          <p:nvPr/>
        </p:nvSpPr>
        <p:spPr>
          <a:xfrm>
            <a:off x="4918428" y="3285966"/>
            <a:ext cx="2380500" cy="1917900"/>
          </a:xfrm>
          <a:prstGeom prst="rect">
            <a:avLst/>
          </a:prstGeom>
        </p:spPr>
        <p:txBody>
          <a:bodyPr spcFirstLastPara="1" vert="horz" wrap="square" lIns="54000" tIns="54000" rIns="54000" bIns="540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23850">
              <a:lnSpc>
                <a:spcPct val="100000"/>
              </a:lnSpc>
              <a:spcBef>
                <a:spcPts val="0"/>
              </a:spcBef>
              <a:buSzPct val="150000"/>
              <a:buFont typeface="Arial" panose="020B0604020202020204" pitchFamily="34" charset="0"/>
              <a:buBlip>
                <a:blip r:embed="rId11"/>
              </a:buBlip>
            </a:pPr>
            <a:r>
              <a:rPr lang="es-ES" sz="1800" b="1" dirty="0" smtClean="0">
                <a:solidFill>
                  <a:srgbClr val="000000"/>
                </a:solidFill>
              </a:rPr>
              <a:t>Chat</a:t>
            </a:r>
            <a:r>
              <a:rPr lang="es-ES" sz="1800" dirty="0" smtClean="0">
                <a:solidFill>
                  <a:srgbClr val="000000"/>
                </a:solidFill>
              </a:rPr>
              <a:t> del </a:t>
            </a:r>
            <a:r>
              <a:rPr lang="es-ES" sz="1800" u="sng" dirty="0" smtClean="0">
                <a:solidFill>
                  <a:schemeClr val="hlink"/>
                </a:solidFill>
                <a:hlinkClick r:id="rId2"/>
              </a:rPr>
              <a:t>sitio web</a:t>
            </a:r>
            <a:r>
              <a:rPr lang="es-ES" sz="1800" dirty="0" smtClean="0"/>
              <a:t> </a:t>
            </a:r>
          </a:p>
          <a:p>
            <a:pPr marL="457200" indent="-3238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50000"/>
              <a:buFont typeface="Arial" panose="020B0604020202020204" pitchFamily="34" charset="0"/>
              <a:buBlip>
                <a:blip r:embed="rId11"/>
              </a:buBlip>
            </a:pPr>
            <a:r>
              <a:rPr lang="es-ES" sz="1800" dirty="0" smtClean="0">
                <a:solidFill>
                  <a:srgbClr val="000000"/>
                </a:solidFill>
              </a:rPr>
              <a:t>Lunes a viernes, 10 a 18 hs.</a:t>
            </a:r>
          </a:p>
          <a:p>
            <a:pPr marL="457200" indent="-3238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50000"/>
              <a:buFont typeface="Arial" panose="020B0604020202020204" pitchFamily="34" charset="0"/>
              <a:buBlip>
                <a:blip r:embed="rId11"/>
              </a:buBlip>
            </a:pPr>
            <a:r>
              <a:rPr lang="es-ES" sz="1800" dirty="0" smtClean="0">
                <a:solidFill>
                  <a:srgbClr val="000000"/>
                </a:solidFill>
              </a:rPr>
              <a:t>Dejanos tu nombre y un correo de contacto  </a:t>
            </a:r>
            <a:endParaRPr lang="es-ES" sz="1800" dirty="0">
              <a:solidFill>
                <a:srgbClr val="000000"/>
              </a:solidFill>
            </a:endParaRPr>
          </a:p>
        </p:txBody>
      </p:sp>
      <p:sp>
        <p:nvSpPr>
          <p:cNvPr id="23" name="Google Shape;295;p25"/>
          <p:cNvSpPr txBox="1">
            <a:spLocks/>
          </p:cNvSpPr>
          <p:nvPr/>
        </p:nvSpPr>
        <p:spPr>
          <a:xfrm>
            <a:off x="8768008" y="3092002"/>
            <a:ext cx="1826100" cy="1737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800" u="sng" dirty="0" smtClean="0">
                <a:solidFill>
                  <a:schemeClr val="hlink"/>
                </a:solidFill>
                <a:hlinkClick r:id="rId12" action="ppaction://hlinksldjump"/>
              </a:rPr>
              <a:t>Lunes a viernes</a:t>
            </a:r>
            <a:endParaRPr lang="es-ES" sz="1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800" dirty="0" smtClean="0">
                <a:solidFill>
                  <a:srgbClr val="000000"/>
                </a:solidFill>
              </a:rPr>
              <a:t>07:30 a 19:50 hs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800" dirty="0" smtClean="0">
                <a:solidFill>
                  <a:srgbClr val="000000"/>
                </a:solidFill>
              </a:rPr>
              <a:t>Av. Alem 1253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800" dirty="0" smtClean="0">
                <a:solidFill>
                  <a:srgbClr val="000000"/>
                </a:solidFill>
              </a:rPr>
              <a:t>Por mail, escribinos a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800" dirty="0" smtClean="0">
                <a:solidFill>
                  <a:srgbClr val="000000"/>
                </a:solidFill>
              </a:rPr>
              <a:t>bc@uns.edu.ar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682836" y="775855"/>
            <a:ext cx="1686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Contacto</a:t>
            </a:r>
            <a:endParaRPr lang="es-ES" sz="3200" dirty="0"/>
          </a:p>
        </p:txBody>
      </p:sp>
      <p:pic>
        <p:nvPicPr>
          <p:cNvPr id="25" name="Imagen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5" y="86779"/>
            <a:ext cx="780441" cy="76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10"/>
          <p:cNvGrpSpPr>
            <a:grpSpLocks noChangeAspect="1"/>
          </p:cNvGrpSpPr>
          <p:nvPr/>
        </p:nvGrpSpPr>
        <p:grpSpPr>
          <a:xfrm>
            <a:off x="11144034" y="104827"/>
            <a:ext cx="751479" cy="751479"/>
            <a:chOff x="0" y="0"/>
            <a:chExt cx="14840029" cy="14840029"/>
          </a:xfrm>
        </p:grpSpPr>
        <p:sp>
          <p:nvSpPr>
            <p:cNvPr id="27" name="Freeform 11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Freeform 12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2360A9"/>
            </a:solidFill>
          </p:spPr>
        </p:sp>
        <p:sp>
          <p:nvSpPr>
            <p:cNvPr id="29" name="Freeform 13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14"/>
              <a:stretch>
                <a:fillRect l="223" r="223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5987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278</Words>
  <Application>Microsoft Office PowerPoint</Application>
  <PresentationFormat>Panorámica</PresentationFormat>
  <Paragraphs>41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Comfortaa</vt:lpstr>
      <vt:lpstr>Lato</vt:lpstr>
      <vt:lpstr>Nunito</vt:lpstr>
      <vt:lpstr>Tema de Office</vt:lpstr>
      <vt:lpstr>COMO ACCEDER A LA COLECCION BIDI</vt:lpstr>
      <vt:lpstr>Presentación de PowerPoint</vt:lpstr>
      <vt:lpstr>Presentación de PowerPoint</vt:lpstr>
      <vt:lpstr>Presentación de PowerPoint</vt:lpstr>
      <vt:lpstr>m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Dalgalarrondo</dc:creator>
  <cp:lastModifiedBy>JM</cp:lastModifiedBy>
  <cp:revision>31</cp:revision>
  <dcterms:created xsi:type="dcterms:W3CDTF">2023-03-08T21:49:59Z</dcterms:created>
  <dcterms:modified xsi:type="dcterms:W3CDTF">2025-06-30T17:12:22Z</dcterms:modified>
</cp:coreProperties>
</file>